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uli"/>
      <p:regular r:id="rId46"/>
      <p:bold r:id="rId47"/>
      <p:italic r:id="rId48"/>
      <p:boldItalic r:id="rId49"/>
    </p:embeddedFont>
    <p:embeddedFont>
      <p:font typeface="PT Sans Narrow"/>
      <p:regular r:id="rId50"/>
      <p:bold r:id="rId51"/>
    </p:embeddedFont>
    <p:embeddedFont>
      <p:font typeface="Varela Round"/>
      <p:regular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uli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Muli-italic.fntdata"/><Relationship Id="rId47" Type="http://schemas.openxmlformats.org/officeDocument/2006/relationships/font" Target="fonts/Muli-bold.fntdata"/><Relationship Id="rId49" Type="http://schemas.openxmlformats.org/officeDocument/2006/relationships/font" Target="fonts/Muli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TSansNarrow-bold.fntdata"/><Relationship Id="rId50" Type="http://schemas.openxmlformats.org/officeDocument/2006/relationships/font" Target="fonts/PTSansNarrow-regular.fntdata"/><Relationship Id="rId52" Type="http://schemas.openxmlformats.org/officeDocument/2006/relationships/font" Target="fonts/VarelaRoun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d7c13ef28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d7c13ef2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7c13ef28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7c13ef2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d7c13ef28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d7c13ef2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d83178643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d8317864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d83178643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d831786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83178643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d8317864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d83178643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d8317864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859fe76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859fe7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83178643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8317864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d7c13ef28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d7c13ef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d7c13ef28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d7c13ef2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d7c13ef28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d7c13ef2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7c13ef28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7c13ef2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d7c13ef28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d7c13ef2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d7c13ef28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d7c13ef2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d7c13ef28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d7c13ef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d7c13ef28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d7c13ef2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d83970df9_4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d83970df9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d83178643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d831786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7c13ef28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d7c13ef2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d7c13ef28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d7c13ef2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d7c13ef28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d7c13ef2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d7c13ef28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d7c13ef2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d7c13ef28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d7c13ef2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d7c13ef28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d7c13ef2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2281b2f5_15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2281b2f5_15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d7c13ef28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d7c13ef2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followed the Database System Development Life Cycle. So it has 7 steps.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took some interviews to gather info to our final product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d7c13ef28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d7c13ef2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3" name="Google Shape;103;p19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4297650" y="4934650"/>
            <a:ext cx="548700" cy="2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jp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jp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jp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jp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jp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jpg"/><Relationship Id="rId4" Type="http://schemas.openxmlformats.org/officeDocument/2006/relationships/hyperlink" Target="http://slidemodel.com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jp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4294967295" type="ctrTitle"/>
          </p:nvPr>
        </p:nvSpPr>
        <p:spPr>
          <a:xfrm>
            <a:off x="814050" y="1275517"/>
            <a:ext cx="7772400" cy="115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Solution</a:t>
            </a:r>
            <a:r>
              <a:rPr lang="en" sz="9600">
                <a:solidFill>
                  <a:srgbClr val="00B2FF"/>
                </a:solidFill>
              </a:rPr>
              <a:t>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876825" y="2688925"/>
            <a:ext cx="31734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Created a online 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Muli"/>
                <a:ea typeface="Muli"/>
                <a:cs typeface="Muli"/>
                <a:sym typeface="Muli"/>
              </a:rPr>
              <a:t>DBMS</a:t>
            </a: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for the Students Attendance</a:t>
            </a:r>
            <a:endParaRPr b="1"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9" name="Google Shape;189;p3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idx="1" type="subTitle"/>
          </p:nvPr>
        </p:nvSpPr>
        <p:spPr>
          <a:xfrm>
            <a:off x="3028650" y="2488625"/>
            <a:ext cx="30867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Providing solutions for the problems existing on attendance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95" name="Google Shape;195;p33"/>
          <p:cNvSpPr txBox="1"/>
          <p:nvPr>
            <p:ph type="title"/>
          </p:nvPr>
        </p:nvSpPr>
        <p:spPr>
          <a:xfrm>
            <a:off x="3048000" y="1686075"/>
            <a:ext cx="3048000" cy="64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Targeting Goals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1449425" y="1834350"/>
            <a:ext cx="6647700" cy="147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MISSION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Reduce the existing problems on attendance which may cause to launch serious actions.</a:t>
            </a:r>
            <a:endParaRPr sz="2400"/>
          </a:p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 txBox="1"/>
          <p:nvPr/>
        </p:nvSpPr>
        <p:spPr>
          <a:xfrm>
            <a:off x="307850" y="421125"/>
            <a:ext cx="4450800" cy="128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Students can see there current attendance percentage whenever they want.</a:t>
            </a:r>
            <a:endParaRPr sz="2400"/>
          </a:p>
        </p:txBody>
      </p:sp>
      <p:sp>
        <p:nvSpPr>
          <p:cNvPr id="203" name="Google Shape;203;p34"/>
          <p:cNvSpPr txBox="1"/>
          <p:nvPr/>
        </p:nvSpPr>
        <p:spPr>
          <a:xfrm>
            <a:off x="5117850" y="421125"/>
            <a:ext cx="3809400" cy="128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Instructors can mark the attendance data more easily.</a:t>
            </a:r>
            <a:endParaRPr sz="2400"/>
          </a:p>
        </p:txBody>
      </p:sp>
      <p:sp>
        <p:nvSpPr>
          <p:cNvPr id="204" name="Google Shape;204;p34"/>
          <p:cNvSpPr txBox="1"/>
          <p:nvPr/>
        </p:nvSpPr>
        <p:spPr>
          <a:xfrm>
            <a:off x="794100" y="3702475"/>
            <a:ext cx="7684800" cy="83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Students can contact instructors and lecturers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directly and more easily.</a:t>
            </a:r>
            <a:endParaRPr sz="24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26949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 u="sng">
                <a:solidFill>
                  <a:srgbClr val="000000"/>
                </a:solidFill>
              </a:rPr>
              <a:t>4</a:t>
            </a:r>
            <a:r>
              <a:rPr i="1" lang="en" sz="2500" u="sng">
                <a:solidFill>
                  <a:srgbClr val="000000"/>
                </a:solidFill>
              </a:rPr>
              <a:t>)  Design</a:t>
            </a:r>
            <a:endParaRPr i="1" sz="2500" u="sng">
              <a:solidFill>
                <a:srgbClr val="000000"/>
              </a:solidFill>
            </a:endParaRPr>
          </a:p>
        </p:txBody>
      </p:sp>
      <p:sp>
        <p:nvSpPr>
          <p:cNvPr id="210" name="Google Shape;210;p35"/>
          <p:cNvSpPr txBox="1"/>
          <p:nvPr>
            <p:ph idx="12" type="sldNum"/>
          </p:nvPr>
        </p:nvSpPr>
        <p:spPr>
          <a:xfrm>
            <a:off x="8392120" y="4339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5"/>
          <p:cNvSpPr txBox="1"/>
          <p:nvPr>
            <p:ph idx="3" type="body"/>
          </p:nvPr>
        </p:nvSpPr>
        <p:spPr>
          <a:xfrm>
            <a:off x="3030625" y="1138825"/>
            <a:ext cx="5220600" cy="50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➜"/>
            </a:pPr>
            <a:r>
              <a:rPr b="1" lang="en" sz="1900">
                <a:solidFill>
                  <a:schemeClr val="lt1"/>
                </a:solidFill>
              </a:rPr>
              <a:t>Online Web Portal</a:t>
            </a:r>
            <a:endParaRPr b="1"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</a:rPr>
              <a:t>	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12" name="Google Shape;212;p35"/>
          <p:cNvSpPr txBox="1"/>
          <p:nvPr/>
        </p:nvSpPr>
        <p:spPr>
          <a:xfrm>
            <a:off x="2999775" y="1473613"/>
            <a:ext cx="7138800" cy="83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uli"/>
              <a:buChar char="➜"/>
            </a:pP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Users can login into his/her account </a:t>
            </a:r>
            <a:endParaRPr b="1" sz="1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using a password</a:t>
            </a:r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3031475" y="2212550"/>
            <a:ext cx="3606600" cy="20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uli"/>
              <a:buChar char="➜"/>
            </a:pP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5 </a:t>
            </a: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Privilege Levels </a:t>
            </a:r>
            <a:endParaRPr b="1" sz="1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uli"/>
              <a:buChar char="○"/>
            </a:pP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Students</a:t>
            </a:r>
            <a:endParaRPr b="1" sz="1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uli"/>
              <a:buChar char="○"/>
            </a:pP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Lecturers</a:t>
            </a:r>
            <a:endParaRPr b="1" sz="1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uli"/>
              <a:buChar char="○"/>
            </a:pP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Instructors</a:t>
            </a:r>
            <a:endParaRPr b="1" sz="1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uli"/>
              <a:buChar char="○"/>
            </a:pP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Data Entry </a:t>
            </a:r>
            <a:endParaRPr b="1" sz="1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uli"/>
              <a:buChar char="○"/>
            </a:pPr>
            <a:r>
              <a:rPr b="1" lang="en" sz="1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Administrators</a:t>
            </a:r>
            <a:endParaRPr b="1" sz="1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idx="4294967295" type="title"/>
          </p:nvPr>
        </p:nvSpPr>
        <p:spPr>
          <a:xfrm>
            <a:off x="0" y="1461375"/>
            <a:ext cx="4484400" cy="2220600"/>
          </a:xfrm>
          <a:prstGeom prst="rect">
            <a:avLst/>
          </a:prstGeom>
          <a:solidFill>
            <a:srgbClr val="00B2FF">
              <a:alpha val="733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Let’s see how we implemented our design</a:t>
            </a:r>
            <a:endParaRPr sz="2800"/>
          </a:p>
        </p:txBody>
      </p:sp>
      <p:sp>
        <p:nvSpPr>
          <p:cNvPr id="219" name="Google Shape;219;p3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00" y="0"/>
            <a:ext cx="73744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13" y="0"/>
            <a:ext cx="8098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9"/>
          <p:cNvSpPr txBox="1"/>
          <p:nvPr/>
        </p:nvSpPr>
        <p:spPr>
          <a:xfrm>
            <a:off x="2218350" y="1911175"/>
            <a:ext cx="47073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You can visit the site now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A86E8"/>
                </a:solidFill>
              </a:rPr>
              <a:t>https://co224.tk/</a:t>
            </a:r>
            <a:endParaRPr b="1" sz="2400">
              <a:solidFill>
                <a:srgbClr val="4A86E8"/>
              </a:solidFill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525" y="0"/>
            <a:ext cx="9182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40"/>
          <p:cNvSpPr txBox="1"/>
          <p:nvPr/>
        </p:nvSpPr>
        <p:spPr>
          <a:xfrm>
            <a:off x="2218350" y="1911175"/>
            <a:ext cx="47073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You can visit the site now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A86E8"/>
                </a:solidFill>
              </a:rPr>
              <a:t>https://co224.tk/</a:t>
            </a:r>
            <a:endParaRPr b="1" sz="2400">
              <a:solidFill>
                <a:srgbClr val="4A86E8"/>
              </a:solidFill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1"/>
          <p:cNvSpPr txBox="1"/>
          <p:nvPr/>
        </p:nvSpPr>
        <p:spPr>
          <a:xfrm>
            <a:off x="2218350" y="1911175"/>
            <a:ext cx="47073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You can visit the site now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A86E8"/>
                </a:solidFill>
              </a:rPr>
              <a:t>https://co224.tk/</a:t>
            </a:r>
            <a:endParaRPr b="1" sz="2400">
              <a:solidFill>
                <a:srgbClr val="4A86E8"/>
              </a:solidFill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5361550" y="2860300"/>
            <a:ext cx="33861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Members: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HERATH H.M.M.E.W.L.	(E/15/123)</a:t>
            </a:r>
            <a:endParaRPr sz="16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IRFAN M.M.M.		(E/15/138)</a:t>
            </a:r>
            <a:endParaRPr sz="16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JALIYAGODA 	A.J.N.M.	(E/15/140)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RISHIKESHAN  L.		(E/15/307)</a:t>
            </a:r>
            <a:endParaRPr sz="1800"/>
          </a:p>
        </p:txBody>
      </p:sp>
      <p:sp>
        <p:nvSpPr>
          <p:cNvPr id="129" name="Google Shape;129;p24"/>
          <p:cNvSpPr txBox="1"/>
          <p:nvPr/>
        </p:nvSpPr>
        <p:spPr>
          <a:xfrm>
            <a:off x="2355900" y="1218575"/>
            <a:ext cx="44322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CO226 Database Systems 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Project Demonstration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42"/>
          <p:cNvSpPr txBox="1"/>
          <p:nvPr/>
        </p:nvSpPr>
        <p:spPr>
          <a:xfrm>
            <a:off x="2218350" y="1911175"/>
            <a:ext cx="47073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You can visit the site now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A86E8"/>
                </a:solidFill>
              </a:rPr>
              <a:t>https://co224.tk/</a:t>
            </a:r>
            <a:endParaRPr b="1"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7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/>
        </p:nvSpPr>
        <p:spPr>
          <a:xfrm>
            <a:off x="903600" y="3765675"/>
            <a:ext cx="7446600" cy="1095600"/>
          </a:xfrm>
          <a:prstGeom prst="rect">
            <a:avLst/>
          </a:prstGeom>
          <a:solidFill>
            <a:srgbClr val="85FF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Attendance Portal - Faculty of Engineering, University of Peradeniya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Student’s Perspective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7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5"/>
          <p:cNvSpPr txBox="1"/>
          <p:nvPr/>
        </p:nvSpPr>
        <p:spPr>
          <a:xfrm>
            <a:off x="76950" y="2480700"/>
            <a:ext cx="17700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 enough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attendance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</a:t>
            </a:r>
            <a:r>
              <a:rPr b="1" lang="en"/>
              <a:t>ercentage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9" name="Google Shape;279;p45"/>
          <p:cNvSpPr txBox="1"/>
          <p:nvPr/>
        </p:nvSpPr>
        <p:spPr>
          <a:xfrm>
            <a:off x="6847900" y="2281950"/>
            <a:ext cx="19383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Warning !</a:t>
            </a:r>
            <a:endParaRPr b="1"/>
          </a:p>
        </p:txBody>
      </p:sp>
      <p:cxnSp>
        <p:nvCxnSpPr>
          <p:cNvPr id="280" name="Google Shape;280;p45"/>
          <p:cNvCxnSpPr>
            <a:stCxn id="279" idx="1"/>
          </p:cNvCxnSpPr>
          <p:nvPr/>
        </p:nvCxnSpPr>
        <p:spPr>
          <a:xfrm rot="10800000">
            <a:off x="6118300" y="1923900"/>
            <a:ext cx="729600" cy="55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5"/>
          <p:cNvCxnSpPr/>
          <p:nvPr/>
        </p:nvCxnSpPr>
        <p:spPr>
          <a:xfrm flipH="1" rot="10800000">
            <a:off x="1269850" y="2360225"/>
            <a:ext cx="538800" cy="2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5"/>
          <p:cNvSpPr txBox="1"/>
          <p:nvPr/>
        </p:nvSpPr>
        <p:spPr>
          <a:xfrm>
            <a:off x="336725" y="3941800"/>
            <a:ext cx="32130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inform a reason for an absent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(Ex: Competition, Match, Sick, etc...)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83" name="Google Shape;283;p45"/>
          <p:cNvCxnSpPr>
            <a:stCxn id="282" idx="0"/>
          </p:cNvCxnSpPr>
          <p:nvPr/>
        </p:nvCxnSpPr>
        <p:spPr>
          <a:xfrm flipH="1" rot="10800000">
            <a:off x="1943225" y="3270700"/>
            <a:ext cx="711900" cy="67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45"/>
          <p:cNvSpPr txBox="1"/>
          <p:nvPr/>
        </p:nvSpPr>
        <p:spPr>
          <a:xfrm>
            <a:off x="4101400" y="4067500"/>
            <a:ext cx="19383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submit a medical for sick from here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85" name="Google Shape;285;p45"/>
          <p:cNvCxnSpPr>
            <a:stCxn id="284" idx="0"/>
          </p:cNvCxnSpPr>
          <p:nvPr/>
        </p:nvCxnSpPr>
        <p:spPr>
          <a:xfrm rot="10800000">
            <a:off x="4745950" y="3219400"/>
            <a:ext cx="324600" cy="84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45"/>
          <p:cNvSpPr txBox="1"/>
          <p:nvPr/>
        </p:nvSpPr>
        <p:spPr>
          <a:xfrm>
            <a:off x="6591375" y="4004650"/>
            <a:ext cx="21948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request a reschedule for a missed lab class from here.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87" name="Google Shape;287;p45"/>
          <p:cNvCxnSpPr>
            <a:stCxn id="286" idx="0"/>
          </p:cNvCxnSpPr>
          <p:nvPr/>
        </p:nvCxnSpPr>
        <p:spPr>
          <a:xfrm rot="10800000">
            <a:off x="7016175" y="3257950"/>
            <a:ext cx="672600" cy="74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6"/>
          <p:cNvPicPr preferRelativeResize="0"/>
          <p:nvPr/>
        </p:nvPicPr>
        <p:blipFill rotWithShape="1">
          <a:blip r:embed="rId3">
            <a:alphaModFix/>
          </a:blip>
          <a:srcRect b="0" l="0" r="714" t="0"/>
          <a:stretch/>
        </p:blipFill>
        <p:spPr>
          <a:xfrm>
            <a:off x="0" y="0"/>
            <a:ext cx="9196725" cy="520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7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7"/>
          <p:cNvSpPr txBox="1"/>
          <p:nvPr/>
        </p:nvSpPr>
        <p:spPr>
          <a:xfrm>
            <a:off x="903600" y="3765675"/>
            <a:ext cx="7446600" cy="1095600"/>
          </a:xfrm>
          <a:prstGeom prst="rect">
            <a:avLst/>
          </a:prstGeom>
          <a:solidFill>
            <a:srgbClr val="85FF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Attendance Portal - Faculty of Engineering, University of Peradeniya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Lecturer</a:t>
            </a:r>
            <a:r>
              <a:rPr lang="en" sz="2400"/>
              <a:t>’s / Instructor’s Perspective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8200"/>
            <a:ext cx="8991599" cy="505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5"/>
          <p:cNvSpPr txBox="1"/>
          <p:nvPr/>
        </p:nvSpPr>
        <p:spPr>
          <a:xfrm>
            <a:off x="984000" y="1276500"/>
            <a:ext cx="71760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When your absence 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doesn’t alter your life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</a:t>
            </a:r>
            <a:r>
              <a:rPr lang="en" sz="3200"/>
              <a:t>hen your presence 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has no meaning in it.</a:t>
            </a:r>
            <a:endParaRPr b="1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7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/>
        </p:nvSpPr>
        <p:spPr>
          <a:xfrm>
            <a:off x="903600" y="3765675"/>
            <a:ext cx="7446600" cy="1095600"/>
          </a:xfrm>
          <a:prstGeom prst="rect">
            <a:avLst/>
          </a:prstGeom>
          <a:solidFill>
            <a:srgbClr val="85FF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Attendance Portal - Faculty of Engineering, University of Peradeniya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Administrator’s</a:t>
            </a:r>
            <a:r>
              <a:rPr lang="en" sz="2400"/>
              <a:t> Perspective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7.jpg" id="360" name="Google Shape;360;p5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58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 txBox="1"/>
          <p:nvPr>
            <p:ph idx="1" type="subTitle"/>
          </p:nvPr>
        </p:nvSpPr>
        <p:spPr>
          <a:xfrm>
            <a:off x="1032125" y="422528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Technologies we used ...</a:t>
            </a:r>
            <a:endParaRPr i="1" sz="3000" u="sng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425" y="1348425"/>
            <a:ext cx="2476686" cy="171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177" y="1971197"/>
            <a:ext cx="3083383" cy="12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650" y="3641648"/>
            <a:ext cx="2630975" cy="13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7"/>
          <p:cNvPicPr preferRelativeResize="0"/>
          <p:nvPr/>
        </p:nvPicPr>
        <p:blipFill rotWithShape="1">
          <a:blip r:embed="rId7">
            <a:alphaModFix/>
          </a:blip>
          <a:srcRect b="31745" l="8102" r="8709" t="33453"/>
          <a:stretch/>
        </p:blipFill>
        <p:spPr>
          <a:xfrm>
            <a:off x="5145100" y="3936163"/>
            <a:ext cx="2501224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1190100" y="-242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Graphical representation of Time management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72" name="Google Shape;372;p58"/>
          <p:cNvSpPr/>
          <p:nvPr/>
        </p:nvSpPr>
        <p:spPr>
          <a:xfrm>
            <a:off x="1826250" y="2629125"/>
            <a:ext cx="300300" cy="5031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8"/>
          <p:cNvSpPr/>
          <p:nvPr/>
        </p:nvSpPr>
        <p:spPr>
          <a:xfrm flipH="1">
            <a:off x="1531050" y="2633175"/>
            <a:ext cx="300300" cy="5031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8"/>
          <p:cNvSpPr/>
          <p:nvPr/>
        </p:nvSpPr>
        <p:spPr>
          <a:xfrm>
            <a:off x="3033700" y="2182775"/>
            <a:ext cx="352200" cy="9618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8"/>
          <p:cNvSpPr/>
          <p:nvPr/>
        </p:nvSpPr>
        <p:spPr>
          <a:xfrm flipH="1">
            <a:off x="2685800" y="2182800"/>
            <a:ext cx="352200" cy="9618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4314375" y="1898875"/>
            <a:ext cx="352200" cy="12453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8"/>
          <p:cNvSpPr/>
          <p:nvPr/>
        </p:nvSpPr>
        <p:spPr>
          <a:xfrm flipH="1">
            <a:off x="3966500" y="1898950"/>
            <a:ext cx="352200" cy="12453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8"/>
          <p:cNvSpPr/>
          <p:nvPr/>
        </p:nvSpPr>
        <p:spPr>
          <a:xfrm>
            <a:off x="5676025" y="1021775"/>
            <a:ext cx="447600" cy="21144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8"/>
          <p:cNvSpPr/>
          <p:nvPr/>
        </p:nvSpPr>
        <p:spPr>
          <a:xfrm flipH="1">
            <a:off x="5233250" y="1021725"/>
            <a:ext cx="447000" cy="21144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7084975" y="2170525"/>
            <a:ext cx="352200" cy="9618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8"/>
          <p:cNvSpPr/>
          <p:nvPr/>
        </p:nvSpPr>
        <p:spPr>
          <a:xfrm flipH="1">
            <a:off x="6736400" y="2170525"/>
            <a:ext cx="352200" cy="9618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1230900" y="3220925"/>
            <a:ext cx="12834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</a:t>
            </a: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  <a:endParaRPr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Project 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initiation</a:t>
            </a: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2514301" y="3220925"/>
            <a:ext cx="11037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15</a:t>
            </a: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Analysis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3792275" y="3234125"/>
            <a:ext cx="9525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20</a:t>
            </a: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Design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4713900" y="3234125"/>
            <a:ext cx="18810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45</a:t>
            </a: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  <a:endParaRPr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Implementation</a:t>
            </a: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6455500" y="3220925"/>
            <a:ext cx="14514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15</a:t>
            </a: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Testing &amp;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evaluation</a:t>
            </a:r>
            <a:r>
              <a:rPr b="0" i="0" lang="en" sz="18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7" name="Google Shape;387;p58"/>
          <p:cNvSpPr txBox="1"/>
          <p:nvPr/>
        </p:nvSpPr>
        <p:spPr>
          <a:xfrm>
            <a:off x="5986675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b="1" lang="en" sz="1000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4"/>
              </a:rPr>
              <a:t>http://slidemodel.com</a:t>
            </a:r>
            <a:endParaRPr sz="1000">
              <a:solidFill>
                <a:srgbClr val="00B2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8" name="Google Shape;38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1335225" y="940475"/>
            <a:ext cx="2108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/>
          <p:nvPr/>
        </p:nvSpPr>
        <p:spPr>
          <a:xfrm>
            <a:off x="3659850" y="720076"/>
            <a:ext cx="4761292" cy="370672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9"/>
          <p:cNvSpPr txBox="1"/>
          <p:nvPr>
            <p:ph idx="1" type="body"/>
          </p:nvPr>
        </p:nvSpPr>
        <p:spPr>
          <a:xfrm>
            <a:off x="457200" y="489800"/>
            <a:ext cx="32025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51C75"/>
                </a:solidFill>
                <a:latin typeface="Muli"/>
                <a:ea typeface="Muli"/>
                <a:cs typeface="Muli"/>
                <a:sym typeface="Muli"/>
              </a:rPr>
              <a:t>Future Improvements</a:t>
            </a:r>
            <a:endParaRPr b="1" sz="2400">
              <a:solidFill>
                <a:srgbClr val="351C75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●"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Improve the security of the database.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●"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Populate the database for all the departments of the faculty.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●"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RFID device to mark </a:t>
            </a: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attendance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6" name="Google Shape;396;p59"/>
          <p:cNvSpPr/>
          <p:nvPr/>
        </p:nvSpPr>
        <p:spPr>
          <a:xfrm>
            <a:off x="3849675" y="926925"/>
            <a:ext cx="4369500" cy="27723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7" name="Google Shape;397;p5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675" y="926925"/>
            <a:ext cx="4369502" cy="277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351C75"/>
                </a:solidFill>
              </a:rPr>
              <a:t>Special Thanks</a:t>
            </a:r>
            <a:endParaRPr sz="3000">
              <a:solidFill>
                <a:srgbClr val="38761D"/>
              </a:solidFill>
            </a:endParaRPr>
          </a:p>
        </p:txBody>
      </p:sp>
      <p:sp>
        <p:nvSpPr>
          <p:cNvPr id="404" name="Google Shape;404;p60"/>
          <p:cNvSpPr txBox="1"/>
          <p:nvPr>
            <p:ph idx="1" type="body"/>
          </p:nvPr>
        </p:nvSpPr>
        <p:spPr>
          <a:xfrm>
            <a:off x="2902950" y="1509475"/>
            <a:ext cx="57186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2000"/>
              <a:buChar char="➜"/>
            </a:pPr>
            <a:r>
              <a:rPr lang="en">
                <a:solidFill>
                  <a:srgbClr val="351C75"/>
                </a:solidFill>
              </a:rPr>
              <a:t>T</a:t>
            </a:r>
            <a:r>
              <a:rPr lang="en">
                <a:solidFill>
                  <a:srgbClr val="351C75"/>
                </a:solidFill>
              </a:rPr>
              <a:t>o all the people who supports us to share their informations…..</a:t>
            </a:r>
            <a:endParaRPr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51C75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5" name="Google Shape;405;p60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1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412" name="Google Shape;412;p61"/>
          <p:cNvSpPr txBox="1"/>
          <p:nvPr>
            <p:ph idx="1" type="subTitle"/>
          </p:nvPr>
        </p:nvSpPr>
        <p:spPr>
          <a:xfrm>
            <a:off x="876825" y="2688925"/>
            <a:ext cx="43341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2543850" y="541200"/>
            <a:ext cx="4056300" cy="40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MANAGEMENT SYSTEM FOR STUDENTS</a:t>
            </a:r>
            <a:endParaRPr sz="2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endParaRPr sz="2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2811075" y="1590850"/>
            <a:ext cx="5995800" cy="278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>
                <a:solidFill>
                  <a:srgbClr val="FFFFFF"/>
                </a:solidFill>
              </a:rPr>
              <a:t>Project </a:t>
            </a:r>
            <a:r>
              <a:rPr lang="en"/>
              <a:t>I</a:t>
            </a:r>
            <a:r>
              <a:rPr lang="en">
                <a:solidFill>
                  <a:srgbClr val="FFFFFF"/>
                </a:solidFill>
              </a:rPr>
              <a:t>nitialization</a:t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/>
              <a:t>Feasibility Analysis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Requirement Collection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>
                <a:solidFill>
                  <a:srgbClr val="FFFFFF"/>
                </a:solidFill>
              </a:rPr>
              <a:t>Design</a:t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>
                <a:solidFill>
                  <a:srgbClr val="FFFFFF"/>
                </a:solidFill>
              </a:rPr>
              <a:t>Implementation</a:t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>
                <a:solidFill>
                  <a:srgbClr val="FFFFFF"/>
                </a:solidFill>
              </a:rPr>
              <a:t>Testing </a:t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>
                <a:solidFill>
                  <a:srgbClr val="FFFFFF"/>
                </a:solidFill>
              </a:rPr>
              <a:t>Evaluation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2811075" y="277600"/>
            <a:ext cx="5718600" cy="50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 u="sng">
                <a:solidFill>
                  <a:schemeClr val="dk1"/>
                </a:solidFill>
              </a:rPr>
              <a:t>OUT</a:t>
            </a:r>
            <a:r>
              <a:rPr i="1" lang="en" sz="2400" u="sng">
                <a:solidFill>
                  <a:schemeClr val="dk1"/>
                </a:solidFill>
              </a:rPr>
              <a:t>LIN</a:t>
            </a:r>
            <a:r>
              <a:rPr i="1" lang="en" sz="2400" u="sng">
                <a:solidFill>
                  <a:schemeClr val="dk1"/>
                </a:solidFill>
              </a:rPr>
              <a:t>E OF THE PROJECT PLAN</a:t>
            </a:r>
            <a:endParaRPr i="1" sz="2400" u="sng">
              <a:solidFill>
                <a:schemeClr val="dk1"/>
              </a:solidFill>
            </a:endParaRPr>
          </a:p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2811075" y="893175"/>
            <a:ext cx="6333000" cy="83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13535"/>
                </a:solidFill>
              </a:rPr>
              <a:t>We followed the System Development Life Cycle </a:t>
            </a:r>
            <a:endParaRPr b="1" sz="2000">
              <a:solidFill>
                <a:srgbClr val="313535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idx="2" type="body"/>
          </p:nvPr>
        </p:nvSpPr>
        <p:spPr>
          <a:xfrm>
            <a:off x="4771525" y="3205350"/>
            <a:ext cx="3569100" cy="13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Figure out the issue 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In STUDENT </a:t>
            </a:r>
            <a:r>
              <a:rPr b="1" lang="en" sz="2400">
                <a:solidFill>
                  <a:srgbClr val="FFFF00"/>
                </a:solidFill>
              </a:rPr>
              <a:t>ATTENDANCE</a:t>
            </a:r>
            <a:endParaRPr b="1" sz="2400">
              <a:solidFill>
                <a:srgbClr val="FFFF00"/>
              </a:solidFill>
            </a:endParaRPr>
          </a:p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2526550" y="27942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arenR"/>
            </a:pPr>
            <a:r>
              <a:rPr i="1" lang="en" sz="2500" u="sng">
                <a:solidFill>
                  <a:srgbClr val="000000"/>
                </a:solidFill>
              </a:rPr>
              <a:t>Project Initialization</a:t>
            </a:r>
            <a:endParaRPr i="1" sz="2500" u="sng">
              <a:solidFill>
                <a:srgbClr val="000000"/>
              </a:solidFill>
            </a:endParaRPr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2860300" y="1349975"/>
            <a:ext cx="5051100" cy="1675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Paid attention to students problems which </a:t>
            </a:r>
            <a:r>
              <a:rPr b="1" lang="en" sz="2400"/>
              <a:t>may small but can result in BIG issues.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00"/>
                </a:solidFill>
              </a:rPr>
              <a:t>PROBLEMS</a:t>
            </a:r>
            <a:endParaRPr sz="2400" u="sng">
              <a:solidFill>
                <a:srgbClr val="000000"/>
              </a:solidFill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2902775" y="1036900"/>
            <a:ext cx="2897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34343"/>
                </a:solidFill>
              </a:rPr>
              <a:t>On Student attendance...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954875" y="1707825"/>
            <a:ext cx="5229600" cy="286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 idea about the current 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00"/>
                </a:solidFill>
                <a:latin typeface="Muli"/>
                <a:ea typeface="Muli"/>
                <a:cs typeface="Muli"/>
                <a:sym typeface="Muli"/>
              </a:rPr>
              <a:t>attendance percentage</a:t>
            </a:r>
            <a:endParaRPr sz="1800" u="sng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Students </a:t>
            </a:r>
            <a:r>
              <a:rPr lang="en" sz="1800" u="sng">
                <a:solidFill>
                  <a:srgbClr val="FFFF00"/>
                </a:solidFill>
              </a:rPr>
              <a:t>get notified lately</a:t>
            </a:r>
            <a:r>
              <a:rPr lang="en" sz="1800">
                <a:solidFill>
                  <a:schemeClr val="lt1"/>
                </a:solidFill>
              </a:rPr>
              <a:t> about there 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low attendance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Currently, </a:t>
            </a:r>
            <a:r>
              <a:rPr lang="en" sz="1800">
                <a:solidFill>
                  <a:schemeClr val="lt1"/>
                </a:solidFill>
              </a:rPr>
              <a:t>rescheduling process 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00"/>
                </a:solidFill>
              </a:rPr>
              <a:t>takes a lot more time</a:t>
            </a:r>
            <a:endParaRPr sz="1800" u="sng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26949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 u="sng">
                <a:solidFill>
                  <a:srgbClr val="000000"/>
                </a:solidFill>
              </a:rPr>
              <a:t>2)  </a:t>
            </a:r>
            <a:r>
              <a:rPr i="1" lang="en" sz="2500" u="sng">
                <a:solidFill>
                  <a:srgbClr val="000000"/>
                </a:solidFill>
              </a:rPr>
              <a:t>Feasibility Analysis</a:t>
            </a:r>
            <a:endParaRPr i="1" sz="2500" u="sng">
              <a:solidFill>
                <a:srgbClr val="000000"/>
              </a:solidFill>
            </a:endParaRPr>
          </a:p>
        </p:txBody>
      </p:sp>
      <p:sp>
        <p:nvSpPr>
          <p:cNvPr id="170" name="Google Shape;170;p30"/>
          <p:cNvSpPr txBox="1"/>
          <p:nvPr>
            <p:ph idx="2" type="body"/>
          </p:nvPr>
        </p:nvSpPr>
        <p:spPr>
          <a:xfrm>
            <a:off x="2861700" y="1059300"/>
            <a:ext cx="5877000" cy="50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We held </a:t>
            </a:r>
            <a:r>
              <a:rPr lang="en" sz="2200">
                <a:solidFill>
                  <a:srgbClr val="FFFF00"/>
                </a:solidFill>
              </a:rPr>
              <a:t>Interviews with few Stakeholders of the problem</a:t>
            </a:r>
            <a:endParaRPr sz="2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00"/>
                </a:solidFill>
              </a:rPr>
              <a:t>	</a:t>
            </a:r>
            <a:endParaRPr sz="2200">
              <a:solidFill>
                <a:srgbClr val="FFFF00"/>
              </a:solidFill>
            </a:endParaRPr>
          </a:p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8413570" y="45959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30"/>
          <p:cNvSpPr txBox="1"/>
          <p:nvPr>
            <p:ph idx="3" type="body"/>
          </p:nvPr>
        </p:nvSpPr>
        <p:spPr>
          <a:xfrm>
            <a:off x="3453900" y="1998200"/>
            <a:ext cx="5220600" cy="273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➜"/>
            </a:pPr>
            <a:r>
              <a:rPr b="1" lang="en" sz="1900">
                <a:solidFill>
                  <a:schemeClr val="lt1"/>
                </a:solidFill>
              </a:rPr>
              <a:t>Students</a:t>
            </a:r>
            <a:endParaRPr b="1"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900">
                <a:solidFill>
                  <a:schemeClr val="lt1"/>
                </a:solidFill>
              </a:rPr>
              <a:t>(from different departments)</a:t>
            </a:r>
            <a:endParaRPr i="1"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➜"/>
            </a:pPr>
            <a:r>
              <a:rPr b="1" lang="en" sz="1900"/>
              <a:t>Instructors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(Department of Computer Engineering)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➜"/>
            </a:pPr>
            <a:r>
              <a:rPr b="1" lang="en" sz="1900">
                <a:solidFill>
                  <a:schemeClr val="lt1"/>
                </a:solidFill>
              </a:rPr>
              <a:t>Non-Academic Staff</a:t>
            </a:r>
            <a:endParaRPr b="1"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900">
                <a:solidFill>
                  <a:schemeClr val="lt1"/>
                </a:solidFill>
              </a:rPr>
              <a:t>(Department of Computer Engineering)</a:t>
            </a:r>
            <a:endParaRPr i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26949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 u="sng">
                <a:solidFill>
                  <a:srgbClr val="000000"/>
                </a:solidFill>
              </a:rPr>
              <a:t>3</a:t>
            </a:r>
            <a:r>
              <a:rPr i="1" lang="en" sz="2500" u="sng">
                <a:solidFill>
                  <a:srgbClr val="000000"/>
                </a:solidFill>
              </a:rPr>
              <a:t>)  Requirement Collection</a:t>
            </a:r>
            <a:endParaRPr i="1" sz="2500" u="sng">
              <a:solidFill>
                <a:srgbClr val="000000"/>
              </a:solidFill>
            </a:endParaRPr>
          </a:p>
        </p:txBody>
      </p:sp>
      <p:sp>
        <p:nvSpPr>
          <p:cNvPr id="178" name="Google Shape;178;p31"/>
          <p:cNvSpPr txBox="1"/>
          <p:nvPr>
            <p:ph idx="2" type="body"/>
          </p:nvPr>
        </p:nvSpPr>
        <p:spPr>
          <a:xfrm>
            <a:off x="2861700" y="1059300"/>
            <a:ext cx="5877000" cy="1023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</a:rPr>
              <a:t>From interview data, we listed the </a:t>
            </a:r>
            <a:r>
              <a:rPr lang="en" sz="2200">
                <a:solidFill>
                  <a:srgbClr val="FF0000"/>
                </a:solidFill>
              </a:rPr>
              <a:t>required </a:t>
            </a:r>
            <a:r>
              <a:rPr lang="en" sz="2200">
                <a:solidFill>
                  <a:srgbClr val="FF0000"/>
                </a:solidFill>
              </a:rPr>
              <a:t> features.</a:t>
            </a:r>
            <a:r>
              <a:rPr lang="en" sz="2200">
                <a:solidFill>
                  <a:srgbClr val="FF0000"/>
                </a:solidFill>
              </a:rPr>
              <a:t>	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8392120" y="4339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401" y="2171950"/>
            <a:ext cx="3608050" cy="2390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275" y="2801050"/>
            <a:ext cx="3671753" cy="2093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